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3" r:id="rId3"/>
    <p:sldId id="276" r:id="rId4"/>
    <p:sldId id="275" r:id="rId5"/>
    <p:sldId id="274" r:id="rId6"/>
    <p:sldId id="277" r:id="rId7"/>
    <p:sldId id="278" r:id="rId8"/>
    <p:sldId id="288" r:id="rId9"/>
    <p:sldId id="281" r:id="rId10"/>
    <p:sldId id="282" r:id="rId11"/>
    <p:sldId id="283" r:id="rId12"/>
    <p:sldId id="284" r:id="rId13"/>
    <p:sldId id="287" r:id="rId14"/>
    <p:sldId id="285" r:id="rId15"/>
    <p:sldId id="286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279" r:id="rId38"/>
    <p:sldId id="280" r:id="rId39"/>
    <p:sldId id="300" r:id="rId40"/>
    <p:sldId id="301" r:id="rId41"/>
    <p:sldId id="302" r:id="rId42"/>
    <p:sldId id="304" r:id="rId43"/>
    <p:sldId id="307" r:id="rId44"/>
    <p:sldId id="308" r:id="rId45"/>
    <p:sldId id="309" r:id="rId46"/>
    <p:sldId id="306" r:id="rId47"/>
    <p:sldId id="310" r:id="rId48"/>
    <p:sldId id="311" r:id="rId49"/>
    <p:sldId id="303" r:id="rId50"/>
    <p:sldId id="270" r:id="rId51"/>
    <p:sldId id="271" r:id="rId52"/>
  </p:sldIdLst>
  <p:sldSz cx="21855113" cy="1229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72">
          <p15:clr>
            <a:srgbClr val="A4A3A4"/>
          </p15:clr>
        </p15:guide>
        <p15:guide id="2" pos="6883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eR65iXZkTWghIeOHxbNGZhnw3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4615" autoAdjust="0"/>
  </p:normalViewPr>
  <p:slideViewPr>
    <p:cSldViewPr snapToGrid="0">
      <p:cViewPr varScale="1">
        <p:scale>
          <a:sx n="55" d="100"/>
          <a:sy n="55" d="100"/>
        </p:scale>
        <p:origin x="1308" y="90"/>
      </p:cViewPr>
      <p:guideLst>
        <p:guide orient="horz" pos="3872"/>
        <p:guide pos="6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Cauchy-Schwarz:</a:t>
            </a:r>
            <a:r>
              <a:rPr lang="tr-TR" baseline="0" dirty="0"/>
              <a:t> </a:t>
            </a:r>
            <a:r>
              <a:rPr lang="tr-TR" dirty="0"/>
              <a:t>İki vektör arasındaki iç çarpımın mutlak değeri, normlarının çarpmasından büyük olamaz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Üçgen: Bir vektör toplamının normu, ayrı ayrı normlarının toplamından büyük olamaz: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Young Eşitsizliği: İki pozitif sayının çarpımı, kareleriyle orantılı şekilde üstten sınırlanabilir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24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tr-TR" b="0" dirty="0"/>
              <a:t>1 -</a:t>
            </a:r>
            <a:r>
              <a:rPr lang="tr-TR" b="0" baseline="0" dirty="0"/>
              <a:t> </a:t>
            </a:r>
            <a:r>
              <a:rPr lang="tr-TR" b="0" dirty="0"/>
              <a:t>x^TPAx</a:t>
            </a:r>
            <a:r>
              <a:rPr lang="tr-TR" b="0" baseline="0" dirty="0"/>
              <a:t> skaler bir değerdir ve skaler bir değerin transpozu kendisine eşittir. Bundan dolayı...</a:t>
            </a:r>
            <a:endParaRPr lang="tr-T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2 - x^TPx ifadesi, vektörün normunun karesiyle P'nin özdeğerleri arasında sınırlandırılabilir.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4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25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32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Bu terimlerin her birinin üst sınırının bulunması gerekiyor.</a:t>
            </a: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1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X parantezi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Kapalı çevrim sistem</a:t>
            </a:r>
            <a:r>
              <a:rPr lang="tr-TR" b="0" baseline="0" dirty="0"/>
              <a:t> matrisi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2’li terimi ayrı ayrı yazma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Pozitif matris özelliği 1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92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6. Terim 2. terimin negatifi bundan dolayı toplamları sıfır verir.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277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eşitsizliğinden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Üçgen eşitsizliğinden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İlk terim için 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81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İkinci terim için 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284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Pozitif tanımlı matrix özelliği 2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5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96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777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Norm(x^TP) = norm(Px) ve Cauchy schwarz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tr-TR" b="0" baseline="0" dirty="0"/>
              <a:t>Pozitif tanımlı matrix özelliği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09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44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94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11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437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605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72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2530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7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699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355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715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33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7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94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156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 smtClean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587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456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174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87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409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416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2669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7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644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861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001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751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528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24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29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6521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21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Sistem zamanla belirli bir sınırın içine girer ve orada kalır.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Sistemi “dengeye gitmese bile” kontrolden çıkmayacak şekilde sınırlamak.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Bounded:</a:t>
            </a:r>
            <a:r>
              <a:rPr lang="tr-TR" dirty="0"/>
              <a:t> Her zaman sınırlı kalır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Ultimate bounded:</a:t>
            </a:r>
            <a:r>
              <a:rPr lang="tr-TR" dirty="0"/>
              <a:t> Başta sınırlı olmayabilir ama sonradan girer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Bozucu w ve kuantizasyon</a:t>
            </a:r>
            <a:r>
              <a:rPr lang="tr-TR" baseline="0" dirty="0"/>
              <a:t> hatası e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39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 pozitif tanımlı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48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 ve theta_star</a:t>
            </a:r>
            <a:r>
              <a:rPr lang="tr-TR" baseline="0" dirty="0"/>
              <a:t> passification lemma’dan geliyor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17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18850035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7027469" y="-2252328"/>
            <a:ext cx="7800176" cy="188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12787191" y="3507395"/>
            <a:ext cx="10418258" cy="471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3225579" y="-1068519"/>
            <a:ext cx="10418258" cy="1386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ctrTitle"/>
          </p:nvPr>
        </p:nvSpPr>
        <p:spPr>
          <a:xfrm>
            <a:off x="2731889" y="2011940"/>
            <a:ext cx="16391335" cy="42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56"/>
              <a:buFont typeface="Calibri"/>
              <a:buNone/>
              <a:defRPr sz="107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ubTitle" idx="1"/>
          </p:nvPr>
        </p:nvSpPr>
        <p:spPr>
          <a:xfrm>
            <a:off x="2731889" y="6456986"/>
            <a:ext cx="16391335" cy="296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/>
            </a:lvl1pPr>
            <a:lvl2pPr lvl="1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/>
            </a:lvl2pPr>
            <a:lvl3pPr lvl="2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/>
            </a:lvl3pPr>
            <a:lvl4pPr lvl="3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4pPr>
            <a:lvl5pPr lvl="4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5pPr>
            <a:lvl6pPr lvl="5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6pPr>
            <a:lvl7pPr lvl="6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7pPr>
            <a:lvl8pPr lvl="7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8pPr>
            <a:lvl9pPr lvl="8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1491156" y="3064865"/>
            <a:ext cx="18850035" cy="511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56"/>
              <a:buFont typeface="Calibri"/>
              <a:buNone/>
              <a:defRPr sz="107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1491156" y="8227038"/>
            <a:ext cx="18850035" cy="26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rgbClr val="888888"/>
              </a:buClr>
              <a:buSzPts val="4302"/>
              <a:buNone/>
              <a:defRPr sz="4302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3585"/>
              <a:buNone/>
              <a:defRPr sz="3584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3227"/>
              <a:buNone/>
              <a:defRPr sz="322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9288423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11064151" y="3272602"/>
            <a:ext cx="9288423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1505386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1505387" y="3013640"/>
            <a:ext cx="9245736" cy="14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 b="1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 b="1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 b="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1505387" y="4490579"/>
            <a:ext cx="9245736" cy="660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11064151" y="3013640"/>
            <a:ext cx="9291270" cy="14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 b="1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 b="1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 b="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11064151" y="4490579"/>
            <a:ext cx="9291270" cy="660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505387" y="819573"/>
            <a:ext cx="7048842" cy="286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6"/>
              <a:buFont typeface="Calibri"/>
              <a:buNone/>
              <a:defRPr sz="573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9291270" y="1770052"/>
            <a:ext cx="11064151" cy="873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92836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5736"/>
              <a:buChar char="•"/>
              <a:defRPr sz="5736"/>
            </a:lvl1pPr>
            <a:lvl2pPr marL="914400" lvl="1" indent="-547306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5019"/>
              <a:buChar char="•"/>
              <a:defRPr sz="5019"/>
            </a:lvl2pPr>
            <a:lvl3pPr marL="1371600" lvl="2" indent="-50177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4302"/>
              <a:buChar char="•"/>
              <a:defRPr sz="4302"/>
            </a:lvl3pPr>
            <a:lvl4pPr marL="1828800" lvl="3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4pPr>
            <a:lvl5pPr marL="2286000" lvl="4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5pPr>
            <a:lvl6pPr marL="2743200" lvl="5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6pPr>
            <a:lvl7pPr marL="3200400" lvl="6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7pPr>
            <a:lvl8pPr marL="3657600" lvl="7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8pPr>
            <a:lvl9pPr marL="4114800" lvl="8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1505387" y="3688080"/>
            <a:ext cx="7048842" cy="683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  <a:defRPr sz="2510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151"/>
              <a:buNone/>
              <a:defRPr sz="215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1505387" y="819573"/>
            <a:ext cx="7048842" cy="286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6"/>
              <a:buFont typeface="Calibri"/>
              <a:buNone/>
              <a:defRPr sz="573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9291270" y="1770052"/>
            <a:ext cx="11064151" cy="873642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1505387" y="3688080"/>
            <a:ext cx="7048842" cy="683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  <a:defRPr sz="2510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151"/>
              <a:buNone/>
              <a:defRPr sz="215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87"/>
              <a:buFont typeface="Calibri"/>
              <a:buNone/>
              <a:defRPr sz="78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18850035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47306" algn="l" rtl="0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5019"/>
              <a:buFont typeface="Arial"/>
              <a:buChar char="•"/>
              <a:defRPr sz="501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01777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4302"/>
              <a:buFont typeface="Arial"/>
              <a:buChar char="•"/>
              <a:defRPr sz="43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56247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Font typeface="Arial"/>
              <a:buChar char="•"/>
              <a:defRPr sz="3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4206" y="128343"/>
            <a:ext cx="5836342" cy="355874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607427" y="3256558"/>
            <a:ext cx="18160999" cy="840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/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Uyarlamalı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Kontrol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Sistemleri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KOM 5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Koordinatör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	Prof. Dr. 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Yaprak Yalçın</a:t>
            </a: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-US" sz="45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Sunumu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Contol of Passifiable Linear Systems with Quantized Measurements and Bounded Disturbances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Oğuz Ziya Onat 				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Mustafa Arık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Yunus Akdal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.202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299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Hazırlık</a:t>
                </a:r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Kolaylık için aşağıdaki tanımlamalar yapılmıştır: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Analiz için aşağıdaki ilişkiler kullanışlı olacaktır:</a:t>
                </a:r>
              </a:p>
              <a:p>
                <a:pPr marL="457200" lvl="1"/>
                <a:r>
                  <a:rPr lang="en-US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Cauchy-Schwarz </a:t>
                </a:r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Eşitsizliği: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Üçgen Eşitsizliği: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tr-TR" sz="4000" b="1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Young Eşitsizliği: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299668"/>
              </a:xfrm>
              <a:prstGeom prst="rect">
                <a:avLst/>
              </a:prstGeom>
              <a:blipFill>
                <a:blip r:embed="rId5"/>
                <a:stretch>
                  <a:fillRect t="-13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8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501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Positif Tanımlı Matris Özelliği - 1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0" i="1" kern="1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tr-TR" sz="4000" b="0" i="1" kern="1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𝑃𝐴𝑥</m:t>
                              </m:r>
                            </m:e>
                          </m:d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𝑃𝐴𝑥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≻0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Positif Tanımlı Matris Özelliği - 2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tr-TR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≻0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016718"/>
              </a:xfrm>
              <a:prstGeom prst="rect">
                <a:avLst/>
              </a:prstGeom>
              <a:blipFill>
                <a:blip r:embed="rId5"/>
                <a:stretch>
                  <a:fillRect t="-2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05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7111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Sistem Tanımı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𝐵𝑢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𝐶𝑥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r>
                  <a:rPr lang="tr-TR" sz="4000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i="1" kern="100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i="1" kern="100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111586"/>
              </a:xfrm>
              <a:prstGeom prst="rect">
                <a:avLst/>
              </a:prstGeom>
              <a:blipFill>
                <a:blip r:embed="rId5"/>
                <a:stretch>
                  <a:fillRect t="-1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56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7684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Hatırlatma</a:t>
                </a:r>
              </a:p>
              <a:p>
                <a:pPr marL="457200" lvl="1"/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Passifikasyon Lemması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𝑃𝐵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tr-TR" sz="40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effectLst/>
                    <a:latin typeface="Cambria Math" panose="02040503050406030204" pitchFamily="18" charset="0"/>
                  </a:rPr>
                  <a:t>    Quantizer Tanımı</a:t>
                </a:r>
                <a:br>
                  <a:rPr lang="tr-TR" sz="4000" dirty="0"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𝑀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684114"/>
              </a:xfrm>
              <a:prstGeom prst="rect">
                <a:avLst/>
              </a:prstGeom>
              <a:blipFill>
                <a:blip r:embed="rId5"/>
                <a:stretch>
                  <a:fillRect t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2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226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𝐴𝑥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𝑃𝑤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226122"/>
              </a:xfrm>
              <a:prstGeom prst="rect">
                <a:avLst/>
              </a:prstGeom>
              <a:blipFill>
                <a:blip r:embed="rId5"/>
                <a:stretch>
                  <a:fillRect t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08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8365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𝑨𝒙</m:t>
                          </m:r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𝑩</m:t>
                          </m:r>
                          <m:sSubSup>
                            <m:sSubSupPr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𝑪𝒙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acc>
                        <m:accPr>
                          <m:chr m:val="̅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tr-TR" sz="4000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  <m:acc>
                            <m:accPr>
                              <m:chr m:val="̅"/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tr-TR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tr-TR" sz="4000" b="1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1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4000" b="1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tr-TR" sz="4000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𝜺</m:t>
                          </m:r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4000" b="1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tr-TR" sz="4000" b="1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𝜺</m:t>
                      </m:r>
                      <m:sSup>
                        <m:sSupPr>
                          <m:ctrlPr>
                            <a:rPr lang="tr-TR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</m:oMathPara>
                </a14:m>
                <a:endParaRPr lang="tr-TR" sz="40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365391"/>
              </a:xfrm>
              <a:prstGeom prst="rect">
                <a:avLst/>
              </a:prstGeom>
              <a:blipFill>
                <a:blip r:embed="rId5"/>
                <a:stretch>
                  <a:fillRect t="-1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2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56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tr-TR" sz="4000" b="1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&amp;  </m:t>
                    </m:r>
                    <m:sSub>
                      <m:sSubPr>
                        <m:ctrlP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𝟔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=+ 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=+ 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𝒈</m:t>
                      </m:r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−</m:t>
                      </m:r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b="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sz="4000" b="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O zaman</a:t>
                </a:r>
                <a:r>
                  <a:rPr lang="tr-TR" sz="4000" b="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b="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665228"/>
              </a:xfrm>
              <a:prstGeom prst="rect">
                <a:avLst/>
              </a:prstGeom>
              <a:blipFill>
                <a:blip r:embed="rId5"/>
                <a:stretch>
                  <a:fillRect t="-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6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8558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𝑡h𝑒𝑛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tr-TR" sz="4000" b="0" i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tr-TR" sz="4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b="0" i="1" kern="10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558521"/>
              </a:xfrm>
              <a:prstGeom prst="rect">
                <a:avLst/>
              </a:prstGeom>
              <a:blipFill>
                <a:blip r:embed="rId5"/>
                <a:stretch>
                  <a:fillRect t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77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545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tr-TR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tr-TR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4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b="0" i="1" kern="10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Sup>
                        <m:sSubSup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Elde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edilenleri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birleştirince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457287"/>
              </a:xfrm>
              <a:prstGeom prst="rect">
                <a:avLst/>
              </a:prstGeom>
              <a:blipFill>
                <a:blip r:embed="rId5"/>
                <a:stretch>
                  <a:fillRect t="-20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29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7703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 de sınırlandırılabilir, şöyle ki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olduğundan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 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ea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teriminin üst sınırı aşağıdaki gibi olur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𝚲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703607"/>
              </a:xfrm>
              <a:prstGeom prst="rect">
                <a:avLst/>
              </a:prstGeom>
              <a:blipFill>
                <a:blip r:embed="rId5"/>
                <a:stretch>
                  <a:fillRect t="-1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2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97;p2"/>
          <p:cNvSpPr txBox="1"/>
          <p:nvPr/>
        </p:nvSpPr>
        <p:spPr>
          <a:xfrm>
            <a:off x="0" y="1829843"/>
            <a:ext cx="21183600" cy="8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Giriş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 Tanımı</a:t>
            </a:r>
            <a:b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   Pasifikasyon Lemması</a:t>
            </a:r>
            <a:b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   Quantizer Modeli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Nihai Sınırlılık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 </a:t>
            </a: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Kontrol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İmplementasyon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Sonuçlar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İçerik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135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937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bSup>
                        <m:sSub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b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𝒆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</m:d>
                      <m:r>
                        <a:rPr lang="en-US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tr-TR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sSup>
                        <m:sSupPr>
                          <m:ctrlPr>
                            <a:rPr lang="tr-TR" sz="4000" b="1" i="1" kern="10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𝒈</m:t>
                              </m:r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b="1" i="1" kern="10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𝝈</m:t>
                      </m:r>
                      <m:sSup>
                        <m:s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sSubSup>
                        <m:sSub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terimini açarsak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𝑔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≤</m:t>
                    </m:r>
                    <m:sSubSup>
                      <m:sSub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   o zaman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𝚲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b>
                          <m: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𝝈</m:t>
                      </m:r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377399"/>
              </a:xfrm>
              <a:prstGeom prst="rect">
                <a:avLst/>
              </a:prstGeom>
              <a:blipFill>
                <a:blip r:embed="rId5"/>
                <a:stretch>
                  <a:fillRect t="-1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0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9075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𝑷𝒘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𝑷𝒘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≤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𝑷𝒙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sz="4000" b="0" i="1" kern="1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tr-TR" sz="4000" b="0" i="1" kern="1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terimini açarsak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⇒ </m:t>
                    </m:r>
                    <m:d>
                      <m:dPr>
                        <m:begChr m:val="‖"/>
                        <m:endChr m:val="‖"/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ad>
                      <m:radPr>
                        <m:degHide m:val="on"/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</m:t>
                        </m:r>
                      </m:e>
                    </m:rad>
                  </m:oMath>
                </a14:m>
                <a: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   o zaman</a:t>
                </a:r>
                <a:b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ad>
                        <m:radPr>
                          <m:degHide m:val="on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075970"/>
              </a:xfrm>
              <a:prstGeom prst="rect">
                <a:avLst/>
              </a:prstGeom>
              <a:blipFill>
                <a:blip r:embed="rId5"/>
                <a:stretch>
                  <a:fillRect t="-1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07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7801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ad>
                        <m:radPr>
                          <m:degHide m:val="on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𝜦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≤ </m:t>
                    </m:r>
                    <m:f>
                      <m:f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   olduğundan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 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𝝂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𝝂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𝜦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801070"/>
              </a:xfrm>
              <a:prstGeom prst="rect">
                <a:avLst/>
              </a:prstGeom>
              <a:blipFill>
                <a:blip r:embed="rId5"/>
                <a:stretch>
                  <a:fillRect t="-1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6737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𝟕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𝜽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=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tr-TR" sz="40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≔−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 1&gt;0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tr-TR" sz="4000" b="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6737253"/>
              </a:xfrm>
              <a:prstGeom prst="rect">
                <a:avLst/>
              </a:prstGeom>
              <a:blipFill>
                <a:blip r:embed="rId5"/>
                <a:stretch>
                  <a:fillRect t="-1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85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p:sp>
        <p:nvSpPr>
          <p:cNvPr id="12" name="Google Shape;97;p2"/>
          <p:cNvSpPr txBox="1"/>
          <p:nvPr/>
        </p:nvSpPr>
        <p:spPr>
          <a:xfrm>
            <a:off x="-1" y="1829843"/>
            <a:ext cx="2118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/>
            <a:r>
              <a:rPr lang="tr-TR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Lyapunov Fonksiyonu Türevi Üst Sınırları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7;p2"/>
              <p:cNvSpPr txBox="1"/>
              <p:nvPr/>
            </p:nvSpPr>
            <p:spPr>
              <a:xfrm>
                <a:off x="1" y="3365929"/>
                <a:ext cx="7564582" cy="77498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Σ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𝐴𝑥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strike="sngStrike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𝑃𝑤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+ 2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5929"/>
                <a:ext cx="7564582" cy="7749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97;p2"/>
              <p:cNvSpPr txBox="1"/>
              <p:nvPr/>
            </p:nvSpPr>
            <p:spPr>
              <a:xfrm>
                <a:off x="6991413" y="3431141"/>
                <a:ext cx="1736956" cy="756100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3600" b="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13" y="3431141"/>
                <a:ext cx="1736956" cy="7561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7;p2"/>
              <p:cNvSpPr txBox="1"/>
              <p:nvPr/>
            </p:nvSpPr>
            <p:spPr>
              <a:xfrm>
                <a:off x="8536191" y="3361143"/>
                <a:ext cx="13318921" cy="76096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3200" dirty="0">
                    <a:effectLst/>
                    <a:latin typeface="Cambria Math" panose="02040503050406030204" pitchFamily="18" charset="0"/>
                  </a:rPr>
                  <a:t/>
                </a:r>
                <a:br>
                  <a:rPr lang="tr-TR" sz="3200" dirty="0"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𝜀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  <m:oMath xmlns:m="http://schemas.openxmlformats.org/officeDocument/2006/math">
                      <m:r>
                        <a:rPr lang="tr-TR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r>
                  <a:rPr lang="tr-TR" sz="4000" dirty="0">
                    <a:effectLst/>
                    <a:latin typeface="Cambria Math" panose="02040503050406030204" pitchFamily="18" charset="0"/>
                  </a:rPr>
                  <a:t/>
                </a:r>
                <a:br>
                  <a:rPr lang="tr-TR" sz="4000" dirty="0">
                    <a:effectLst/>
                    <a:latin typeface="Cambria Math" panose="02040503050406030204" pitchFamily="18" charset="0"/>
                  </a:rPr>
                </a:br>
                <a:endParaRPr lang="tr-TR" sz="4000" dirty="0">
                  <a:effectLst/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1" y="3361143"/>
                <a:ext cx="13318921" cy="7609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6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8331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Üst Sınırları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Hepsini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birleştirince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 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𝛾𝜎</m:t>
                          </m:r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</m:e>
                      </m:d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331151"/>
              </a:xfrm>
              <a:prstGeom prst="rect">
                <a:avLst/>
              </a:prstGeom>
              <a:blipFill>
                <a:blip r:embed="rId5"/>
                <a:stretch>
                  <a:fillRect t="-1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47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8587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Üst Sınırları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Nihai sınırlılık için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tr-TR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b="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⇒</m:t>
                      </m:r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≤0</m:t>
                      </m:r>
                    </m:oMath>
                  </m:oMathPara>
                </a14:m>
                <a:endParaRPr lang="tr-TR" sz="4000" b="0" kern="1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Bulunan eşitsizliğin her iki tarafına da </a:t>
                </a:r>
                <a14:m>
                  <m:oMath xmlns:m="http://schemas.openxmlformats.org/officeDocument/2006/math">
                    <m:r>
                      <a:rPr lang="en-US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tr-TR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eklenir:</a:t>
                </a:r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</m:d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 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𝛾𝜎</m:t>
                          </m:r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</m:d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𝜷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587182"/>
              </a:xfrm>
              <a:prstGeom prst="rect">
                <a:avLst/>
              </a:prstGeom>
              <a:blipFill>
                <a:blip r:embed="rId5"/>
                <a:stretch>
                  <a:fillRect t="-1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2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Lemma 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9451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Aşağıdaki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atamal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ar yapılırsa</a:t>
                </a:r>
                <a: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𝜀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𝛾𝜎</m:t>
                      </m:r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1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𝛾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 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kern="100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Eşitsizliğin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sağ</a:t>
                </a:r>
                <a: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tarafı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sıfırla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mış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olur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ve 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geriye </a:t>
                </a:r>
                <a:r>
                  <a:rPr lang="en-US" sz="4000" kern="100" dirty="0" err="1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şu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eşitsizlik</a:t>
                </a:r>
                <a: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kalır</a:t>
                </a:r>
                <a: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br>
                  <a:rPr lang="en-US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 −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"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Comparison principle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" söyler ki,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için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4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Bu </a:t>
                </a:r>
                <a:r>
                  <a:rPr lang="en-US" sz="4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çözüm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4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sistemin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yarıçaplı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kümede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nihai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sınırlı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olduğunu </a:t>
                </a:r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gösterir.</a:t>
                </a:r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4513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Lemma 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8654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Lemma 2 der ki,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öyle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olsunlar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ki</a:t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kern="1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terimi 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kuantizasyon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aralığının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izin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verdiği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maksimum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değeri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4000" kern="1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şöyle</a:t>
                </a:r>
                <a:r>
                  <a:rPr lang="en-US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ki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olması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gerekli</a:t>
                </a:r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tr-TR" sz="4000" kern="1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ve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⇒</m:t>
                    </m:r>
                    <m:d>
                      <m:dPr>
                        <m:begChr m:val="‖"/>
                        <m:endChr m:val="‖"/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olduğundan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654958"/>
              </a:xfrm>
              <a:prstGeom prst="rect">
                <a:avLst/>
              </a:prstGeom>
              <a:blipFill>
                <a:blip r:embed="rId5"/>
                <a:stretch>
                  <a:fillRect t="-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Lemma 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7699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tr-TR" sz="4000" kern="100" dirty="0" smtClean="0"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olması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demek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𝑽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f>
                        <m:f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𝑪</m:t>
                              </m:r>
                            </m:sub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b="1" kern="1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tr-TR" sz="4000" kern="100" dirty="0" smtClean="0"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f>
                      <m:f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olduğundan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𝜷</m:t>
                          </m:r>
                        </m:num>
                        <m:den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den>
                      </m:f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𝑷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𝜦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𝑪</m:t>
                              </m:r>
                            </m:sub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b="1" kern="1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sistemin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yakınsadığı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maksimum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değeri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kuantizasyon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aralığının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izin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verdiği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4000" kern="1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maksimum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değeridir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699696"/>
              </a:xfrm>
              <a:prstGeom prst="rect">
                <a:avLst/>
              </a:prstGeom>
              <a:blipFill>
                <a:blip r:embed="rId5"/>
                <a:stretch>
                  <a:fillRect t="-1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6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Giriş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77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Lemma 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8632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İkinci olarak, Lemma 2 der ki,</a:t>
                </a:r>
                <a:r>
                  <a:rPr lang="en-US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öyle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olsunlar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ki</a:t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4000" kern="1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Burda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herhangi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zaman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anı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Öyle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an ki, </a:t>
                </a:r>
                <a14:m>
                  <m:oMath xmlns:m="http://schemas.openxmlformats.org/officeDocument/2006/math"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değeri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’den küçük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olsun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Öyle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ise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bu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4000" kern="1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andan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sonra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aşağıdaki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eşitsizlik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geçerlidir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40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632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3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Remark 5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91273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40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bSup>
                      <m:sSub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𝑎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40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US" sz="4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𝝈</m:t>
                    </m:r>
                    <m:sSubSup>
                      <m:sSubSupPr>
                        <m:ctrlPr>
                          <a:rPr lang="tr-TR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𝜟</m:t>
                        </m:r>
                      </m:e>
                      <m:sub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𝒆</m:t>
                        </m:r>
                      </m:sub>
                      <m:sup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sSup>
                      <m:sSupPr>
                        <m:ctrlPr>
                          <a:rPr lang="tr-TR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sz="40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40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US" sz="4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40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tr-TR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40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40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40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tr-TR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𝜟</m:t>
                        </m:r>
                      </m:e>
                      <m:sub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𝒆</m:t>
                        </m:r>
                      </m:sub>
                      <m:sup>
                        <m:r>
                          <a:rPr lang="en-US" sz="40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bSup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tr-TR" sz="4000" b="1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𝝈</m:t>
                          </m:r>
                          <m:sSup>
                            <m:sSupPr>
                              <m:ctrlPr>
                                <a:rPr lang="tr-TR" sz="4000" b="1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 kern="1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den>
                      </m:f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sz="40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Substituting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𝜶</m:t>
                          </m:r>
                          <m:r>
                            <a:rPr lang="en-US" sz="4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4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𝜸</m:t>
                          </m:r>
                          <m:d>
                            <m:dPr>
                              <m:ctrlPr>
                                <a:rPr lang="tr-TR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𝝈</m:t>
                              </m:r>
                              <m:r>
                                <a:rPr lang="en-US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tr-TR" sz="40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tr-TR" sz="4000" b="1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sz="4000" b="1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4000" b="1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40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40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4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b="1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  <m:sSup>
                                <m:sSupPr>
                                  <m:ctrlPr>
                                    <a:rPr lang="tr-TR" sz="4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tr-TR" sz="4000" b="1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tr-TR" sz="40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tr-TR" sz="4000" b="1" i="1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tr-TR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4000" b="1" i="1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tr-TR" sz="4000" b="1" i="1" smtClean="0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𝜶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r>
                  <a:rPr lang="tr-TR" sz="4000" dirty="0">
                    <a:effectLst/>
                    <a:latin typeface="Cambria Math" panose="02040503050406030204" pitchFamily="18" charset="0"/>
                  </a:rPr>
                  <a:t/>
                </a:r>
                <a:br>
                  <a:rPr lang="tr-TR" sz="4000" dirty="0">
                    <a:effectLst/>
                    <a:latin typeface="Cambria Math" panose="02040503050406030204" pitchFamily="18" charset="0"/>
                  </a:rPr>
                </a:b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1273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3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Remark 5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3980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Buna göre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/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3980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37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Remark 6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770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Lemma 2, sistemin durumunun </a:t>
                </a:r>
                <a14:m>
                  <m:oMath xmlns:m="http://schemas.openxmlformats.org/officeDocument/2006/math"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)&lt;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bSup>
                      <m:sSub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𝛬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elipsoitinden, daha küçük bir elipsoide yani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)≤</m:t>
                    </m:r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sub>
                    </m:sSub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  <m:sSubSup>
                      <m:sSub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𝛥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  <m:sSubSup>
                      <m:sSub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𝛥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doğru yakınsadığını ifade eder. </a:t>
                </a:r>
                <a:b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Başlangıçtaki 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elipsoidin boyutu öyledir ki, </a:t>
                </a:r>
                <a14:m>
                  <m:oMath xmlns:m="http://schemas.openxmlformats.org/officeDocument/2006/math"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quantizer'ın tanım aralığı içindedir.</a:t>
                </a:r>
                <a:br>
                  <a:rPr lang="en-US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b="1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000" b="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b="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  <m:r>
                      <a:rPr lang="tr-TR" sz="4000" b="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4000" b="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𝛬</m:t>
                            </m:r>
                          </m:e>
                          <m:sub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4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koşulu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yeterince küçükse, limit elipsoitin ilk elipsoitten küçük olduğunu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gösterir</a:t>
                </a:r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Bundan dolayı, </a:t>
                </a:r>
                <a14:m>
                  <m:oMath xmlns:m="http://schemas.openxmlformats.org/officeDocument/2006/math">
                    <m:r>
                      <a:rPr lang="en-US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4000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için </a:t>
                </a:r>
                <a14:m>
                  <m:oMath xmlns:m="http://schemas.openxmlformats.org/officeDocument/2006/math">
                    <m:r>
                      <a:rPr lang="en-US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quantization range </a:t>
                </a:r>
                <a:r>
                  <a:rPr lang="en-US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içindedi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r.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701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1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Theorem 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912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tr-TR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b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tr-TR" sz="4000" i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tr-TR" sz="40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sub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öyle olsunlar ki</a:t>
                </a:r>
                <a:b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sSubSup>
                        <m:sSub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tr-TR" sz="40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kern="1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İlk koşul olarak bu koşulun sağlanması lazım</a:t>
                </a: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Çünkü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ile bu terimler azaltılamaz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tr-TR" sz="4000" kern="100" dirty="0" smtClean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Ve </a:t>
                </a:r>
                <a14:m>
                  <m:oMath xmlns:m="http://schemas.openxmlformats.org/officeDocument/2006/math">
                    <m:r>
                      <a:rPr lang="tr-TR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tr-TR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öyle olsun ki</a:t>
                </a:r>
                <a:br>
                  <a:rPr lang="tr-TR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f>
                        <m:f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tr-TR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kern="1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tr-TR" sz="40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 öyle büyük seçilmeli ki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yeterince küçük olup, </a:t>
                </a: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toplam hala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tr-TR" sz="40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değerinden küçük olmalı.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125599"/>
              </a:xfrm>
              <a:prstGeom prst="rect">
                <a:avLst/>
              </a:prstGeom>
              <a:blipFill>
                <a:blip r:embed="rId5"/>
                <a:stretch>
                  <a:fillRect r="-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Theorem 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9975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</a:t>
                </a: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zaman, sistem </a:t>
                </a: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durumları, aşağıdaki koşulu sağlayan her initial condition için, ultimately </a:t>
                </a: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bounded </a:t>
                </a: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olurlar</a:t>
                </a:r>
                <a:b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f>
                        <m:f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tr-TR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r-TR" sz="4000" kern="1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 </m:t>
                      </m:r>
                      <m:f>
                        <m:f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tr-TR" sz="40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tr-TR" sz="4000" i="1" kern="100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tr-TR" sz="40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</m:t>
                    </m:r>
                    <m:f>
                      <m:f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tr-TR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tr-TR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sağlanırsa,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üstteki koşul da sağlanır 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çünkü</a:t>
                </a:r>
                <a:b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sz="40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975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34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 – Corollary 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409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Özetle,</a:t>
                </a:r>
                <a:r>
                  <a:rPr lang="tr-TR" sz="4000" kern="100" dirty="0" smtClean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eğer ki maksimum kuantizasyon hatası ve initial stateler </a:t>
                </a:r>
                <a:r>
                  <a:rPr lang="tr-TR" sz="4000" i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yeteri 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kadar küçük olurlarsa, </a:t>
                </a:r>
                <a:r>
                  <a:rPr lang="tr-TR" sz="4000" kern="1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sistem herhangi 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kontrolcü parametreleri için (</a:t>
                </a:r>
                <a14:m>
                  <m:oMath xmlns:m="http://schemas.openxmlformats.org/officeDocument/2006/math"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&gt;0, 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 ultimately bounded’dır.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4093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590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Switching Control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8136A654-0D34-4EEA-9038-330AE2F16B98}"/>
                  </a:ext>
                </a:extLst>
              </p:cNvPr>
              <p:cNvSpPr txBox="1"/>
              <p:nvPr/>
            </p:nvSpPr>
            <p:spPr>
              <a:xfrm>
                <a:off x="4099243" y="3811980"/>
                <a:ext cx="13656624" cy="81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smtClean="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dirty="0"/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8136A654-0D34-4EEA-9038-330AE2F16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43" y="3811980"/>
                <a:ext cx="13656624" cy="812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360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339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𝑢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𝑦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Aptos"/>
                    <a:ea typeface="Aptos"/>
                    <a:cs typeface="Arial" panose="020B0604020202020204" pitchFamily="34" charset="0"/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endParaRPr lang="tr-TR" sz="4000" dirty="0"/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3399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80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(0),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6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90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466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𝛬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→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</m:oMath>
                  </m:oMathPara>
                </a14:m>
                <a:endParaRPr lang="tr-TR" sz="4000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4664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602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81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812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682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907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767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791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smtClean="0"/>
                        <m:t>Lemma</m:t>
                      </m:r>
                      <m:r>
                        <m:rPr>
                          <m:nor/>
                        </m:rPr>
                        <a:rPr lang="tr-TR" sz="4000" smtClean="0"/>
                        <m:t> 2’</m:t>
                      </m:r>
                      <m:r>
                        <m:rPr>
                          <m:nor/>
                        </m:rPr>
                        <a:rPr lang="tr-TR" sz="4000" smtClean="0"/>
                        <m:t>de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Lyapunov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fonksiyonu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par</m:t>
                      </m:r>
                      <m:r>
                        <m:rPr>
                          <m:nor/>
                        </m:rPr>
                        <a:rPr lang="tr-TR" sz="4000" smtClean="0"/>
                        <m:t>ç</m:t>
                      </m:r>
                      <m:r>
                        <m:rPr>
                          <m:nor/>
                        </m:rPr>
                        <a:rPr lang="tr-TR" sz="4000" smtClean="0"/>
                        <m:t>al</m:t>
                      </m:r>
                      <m:r>
                        <m:rPr>
                          <m:nor/>
                        </m:rPr>
                        <a:rPr lang="tr-TR" sz="4000" smtClean="0"/>
                        <m:t>ı ü</m:t>
                      </m:r>
                      <m:r>
                        <m:rPr>
                          <m:nor/>
                        </m:rPr>
                        <a:rPr lang="tr-TR" sz="4000" smtClean="0"/>
                        <m:t>stel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azalan</m:t>
                      </m:r>
                      <m:r>
                        <m:rPr>
                          <m:nor/>
                        </m:rPr>
                        <a:rPr lang="tr-TR" sz="4000" smtClean="0"/>
                        <m:t>/</m:t>
                      </m:r>
                      <m:r>
                        <m:rPr>
                          <m:nor/>
                        </m:rPr>
                        <a:rPr lang="tr-TR" sz="4000" smtClean="0"/>
                        <m:t>sabit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olarak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bulunmu</m:t>
                      </m:r>
                      <m:r>
                        <m:rPr>
                          <m:nor/>
                        </m:rPr>
                        <a:rPr lang="tr-TR" sz="4000" smtClean="0"/>
                        <m:t>ş </m:t>
                      </m:r>
                      <m:r>
                        <m:rPr>
                          <m:nor/>
                        </m:rPr>
                        <a:rPr lang="tr-TR" sz="4000" smtClean="0"/>
                        <m:t>ve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s</m:t>
                      </m:r>
                      <m:r>
                        <m:rPr>
                          <m:nor/>
                        </m:rPr>
                        <a:rPr lang="tr-TR" sz="4000" smtClean="0"/>
                        <m:t>ı</m:t>
                      </m:r>
                      <m:r>
                        <m:rPr>
                          <m:nor/>
                        </m:rPr>
                        <a:rPr lang="tr-TR" sz="4000" smtClean="0"/>
                        <m:t>n</m:t>
                      </m:r>
                      <m:r>
                        <m:rPr>
                          <m:nor/>
                        </m:rPr>
                        <a:rPr lang="tr-TR" sz="4000" smtClean="0"/>
                        <m:t>ı</m:t>
                      </m:r>
                      <m:r>
                        <m:rPr>
                          <m:nor/>
                        </m:rPr>
                        <a:rPr lang="tr-TR" sz="4000" smtClean="0"/>
                        <m:t>rl</m:t>
                      </m:r>
                      <m:r>
                        <m:rPr>
                          <m:nor/>
                        </m:rPr>
                        <a:rPr lang="tr-TR" sz="4000" smtClean="0"/>
                        <m:t>ı </m:t>
                      </m:r>
                      <m:r>
                        <m:rPr>
                          <m:nor/>
                        </m:rPr>
                        <a:rPr lang="tr-TR" sz="4000" smtClean="0"/>
                        <m:t>oldu</m:t>
                      </m:r>
                      <m:r>
                        <m:rPr>
                          <m:nor/>
                        </m:rPr>
                        <a:rPr lang="tr-TR" sz="4000" smtClean="0"/>
                        <m:t>ğ</m:t>
                      </m:r>
                      <m:r>
                        <m:rPr>
                          <m:nor/>
                        </m:rPr>
                        <a:rPr lang="tr-TR" sz="4000" smtClean="0"/>
                        <m:t>u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belirtilmi</m:t>
                      </m:r>
                      <m:r>
                        <m:rPr>
                          <m:nor/>
                        </m:rPr>
                        <a:rPr lang="tr-TR" sz="4000" smtClean="0"/>
                        <m:t>ş</m:t>
                      </m:r>
                      <m:r>
                        <m:rPr>
                          <m:nor/>
                        </m:rPr>
                        <a:rPr lang="tr-TR" sz="4000" smtClean="0"/>
                        <m:t>ti</m:t>
                      </m:r>
                      <m:r>
                        <m:rPr>
                          <m:nor/>
                        </m:rPr>
                        <a:rPr lang="tr-TR" sz="4000" smtClean="0"/>
                        <m:t>. </m:t>
                      </m:r>
                      <m:r>
                        <m:rPr>
                          <m:nor/>
                        </m:rPr>
                        <a:rPr lang="tr-TR" sz="4000" smtClean="0"/>
                        <m:t>Burada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ilk</m:t>
                      </m:r>
                      <m:r>
                        <m:rPr>
                          <m:nor/>
                        </m:rPr>
                        <a:rPr lang="tr-TR" sz="4000"/>
                        <m:t> ü</m:t>
                      </m:r>
                      <m:r>
                        <m:rPr>
                          <m:nor/>
                        </m:rPr>
                        <a:rPr lang="tr-TR" sz="4000"/>
                        <m:t>st</m:t>
                      </m:r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s</m:t>
                      </m:r>
                      <m:r>
                        <m:rPr>
                          <m:nor/>
                        </m:rPr>
                        <a:rPr lang="tr-TR" sz="4000"/>
                        <m:t>ı</m:t>
                      </m:r>
                      <m:r>
                        <m:rPr>
                          <m:nor/>
                        </m:rPr>
                        <a:rPr lang="tr-TR" sz="4000"/>
                        <m:t>n</m:t>
                      </m:r>
                      <m:r>
                        <m:rPr>
                          <m:nor/>
                        </m:rPr>
                        <a:rPr lang="tr-TR" sz="4000"/>
                        <m:t>ı</m:t>
                      </m:r>
                      <m:r>
                        <m:rPr>
                          <m:nor/>
                        </m:rPr>
                        <a:rPr lang="tr-TR" sz="4000"/>
                        <m:t>r</m:t>
                      </m:r>
                      <m:r>
                        <m:rPr>
                          <m:nor/>
                        </m:rPr>
                        <a:rPr lang="tr-TR" sz="4000"/>
                        <m:t>ı </m:t>
                      </m:r>
                      <m:r>
                        <m:rPr>
                          <m:nor/>
                        </m:rPr>
                        <a:rPr lang="tr-TR" sz="4000"/>
                        <m:t>temsil</m:t>
                      </m:r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etmektedir</m:t>
                      </m:r>
                      <m:r>
                        <m:rPr>
                          <m:nor/>
                        </m:rPr>
                        <a:rPr lang="tr-TR" sz="4000"/>
                        <m:t>.</m:t>
                      </m:r>
                    </m:oMath>
                  </m:oMathPara>
                </a14:m>
                <a:endParaRPr lang="tr-TR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m:rPr>
                          <m:nor/>
                        </m:rPr>
                        <a:rPr lang="tr-TR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Buna göre tetikleme değeri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 seçilebilir. Lyapunov fonksiyonu aşağıdaki denklemdeki eşik değere düştüğünde,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kuantizatörün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 ilk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-in kararı veriliyor. 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tr-TR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tr-TR" sz="4000" dirty="0"/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Burada </a:t>
                </a:r>
                <a14:m>
                  <m:oMath xmlns:m="http://schemas.openxmlformats.org/officeDocument/2006/math"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değeri ne kadar küçük seçilirse, anahtarlama o kadar erken tetiklenecektir. Karar marjı olarak görülebilir.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7919604"/>
              </a:xfrm>
              <a:prstGeom prst="rect">
                <a:avLst/>
              </a:prstGeom>
              <a:blipFill>
                <a:blip r:embed="rId5"/>
                <a:stretch>
                  <a:fillRect l="-1071" r="-643" b="-223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656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4642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İlk anahtarlama süresi, </a:t>
                </a:r>
                <a14:m>
                  <m:oMath xmlns:m="http://schemas.openxmlformats.org/officeDocument/2006/math">
                    <m:r>
                      <a:rPr lang="tr-TR" sz="4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yerine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konulması ile elde edilebilir.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Özet olarak,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değerleri aşağıdaki denklemler halinde yazılabilecek şekilde elde edilebilmektedir.</a:t>
                </a: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4642553"/>
              </a:xfrm>
              <a:prstGeom prst="rect">
                <a:avLst/>
              </a:prstGeom>
              <a:blipFill>
                <a:blip r:embed="rId5"/>
                <a:stretch>
                  <a:fillRect l="-1071" t="-2362" b="-47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/>
              <p:nvPr/>
            </p:nvSpPr>
            <p:spPr>
              <a:xfrm>
                <a:off x="3517351" y="7548457"/>
                <a:ext cx="14820405" cy="82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1" y="7548457"/>
                <a:ext cx="14820405" cy="828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/>
              <p:nvPr/>
            </p:nvSpPr>
            <p:spPr>
              <a:xfrm>
                <a:off x="3517352" y="9156656"/>
                <a:ext cx="14820405" cy="1462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2" y="9156656"/>
                <a:ext cx="14820405" cy="1462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0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2005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Eğer 1 ve 0 değerleri yerine sırasıyla </a:t>
                </a:r>
                <a:r>
                  <a:rPr lang="tr-TR" sz="40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ve </a:t>
                </a:r>
                <a:r>
                  <a:rPr lang="tr-TR" sz="40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i-1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konulursa, genel bir anahtarlama kuralı ve tetikleme değeri elde edilebilir. Her </a:t>
                </a:r>
                <a:r>
                  <a:rPr lang="tr-TR" sz="400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zoom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-in işlemi sonrası, Lyapunov üst sınırı bir öncekinin ölçekli bir versiyonu olur ve tüm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’ler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’dan küçük olacağından dizi küçülerek devam eder. </a:t>
                </a: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2005677"/>
              </a:xfrm>
              <a:prstGeom prst="rect">
                <a:avLst/>
              </a:prstGeom>
              <a:blipFill>
                <a:blip r:embed="rId5"/>
                <a:stretch>
                  <a:fillRect l="-1071" t="-5471" b="-88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/>
              <p:nvPr/>
            </p:nvSpPr>
            <p:spPr>
              <a:xfrm>
                <a:off x="3199063" y="4617616"/>
                <a:ext cx="14820405" cy="82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63" y="4617616"/>
                <a:ext cx="14820405" cy="828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/>
              <p:nvPr/>
            </p:nvSpPr>
            <p:spPr>
              <a:xfrm>
                <a:off x="3517352" y="5775747"/>
                <a:ext cx="14820405" cy="1462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tr-TR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tr-TR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tr-TR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2" y="5775747"/>
                <a:ext cx="14820405" cy="1462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E84DC28-B15A-4B03-8BC3-B63DC166D8D3}"/>
                  </a:ext>
                </a:extLst>
              </p:cNvPr>
              <p:cNvSpPr txBox="1"/>
              <p:nvPr/>
            </p:nvSpPr>
            <p:spPr>
              <a:xfrm>
                <a:off x="970140" y="8276546"/>
                <a:ext cx="1991483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Logaritmik bir şekilde süre bulunmasının sebebi, V(t)’</a:t>
                </a:r>
                <a:r>
                  <a:rPr lang="tr-TR" sz="400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nin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üstel bir şekilde düşmesidir. Bu sayede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aralıkları logaritmik olarak kısalacağından, süreler arasındaki fark gittikçe düşer ve dizi hızlanarak tanımlanmış olur.</a:t>
                </a:r>
              </a:p>
            </p:txBody>
          </p:sp>
        </mc:Choice>
        <mc:Fallback xmlns="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E84DC28-B15A-4B03-8BC3-B63DC166D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8276546"/>
                <a:ext cx="19914830" cy="1938992"/>
              </a:xfrm>
              <a:prstGeom prst="rect">
                <a:avLst/>
              </a:prstGeom>
              <a:blipFill>
                <a:blip r:embed="rId8"/>
                <a:stretch>
                  <a:fillRect l="-1071" t="-5660" b="-125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919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12E3281-2E36-4122-B0E8-38934533A76C}"/>
                  </a:ext>
                </a:extLst>
              </p:cNvPr>
              <p:cNvSpPr txBox="1"/>
              <p:nvPr/>
            </p:nvSpPr>
            <p:spPr>
              <a:xfrm>
                <a:off x="802639" y="2110229"/>
                <a:ext cx="20215761" cy="815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 kern="100" smtClean="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ra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𝑀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çıkış bağlantısı (çıkış sinyali sınırı) yukarıdaki formül ile gösterilir. Buradan yeni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katsayısı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elde edilebilir. Buna göre,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değeri, Lyapunov üst sınırının başlangıca oranına göre küçülüyor olarak gözlemlenmektedir. 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V(t) hariç bütün değerler zamandan bağımsız olduğundan, bu oran kök içerisinde yeni V(t) değerinin V(0) değerine oranı olarak elde edilir.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b="0" i="1" kern="100" smtClean="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r>
                  <a:rPr lang="tr-TR" sz="4000" dirty="0"/>
                  <a:t>Bu eşitliğe göre, </a:t>
                </a:r>
                <a:r>
                  <a:rPr lang="tr-TR" sz="4000" dirty="0" err="1"/>
                  <a:t>zoom</a:t>
                </a:r>
                <a:r>
                  <a:rPr lang="tr-TR" sz="4000" dirty="0"/>
                  <a:t> parametresi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 smtClean="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tr-TR" sz="4000" b="0" i="1" kern="100" smtClean="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/>
                  <a:t> gittikçe küçüleceğinden (Lyapunov üst sınırı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tr-TR" sz="4000" i="1" kern="100"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tr-TR" sz="4000" dirty="0"/>
                  <a:t>) her zaman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kern="100" smtClean="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4000" dirty="0"/>
                  <a:t>’dan küçüktür) ve </a:t>
                </a:r>
                <a:r>
                  <a:rPr lang="tr-TR" sz="4000" dirty="0" err="1"/>
                  <a:t>kuantizasyon</a:t>
                </a:r>
                <a:r>
                  <a:rPr lang="tr-TR" sz="4000" dirty="0"/>
                  <a:t> hatasının daralmasına yol açar. </a:t>
                </a:r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12E3281-2E36-4122-B0E8-3893453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9" y="2110229"/>
                <a:ext cx="20215761" cy="8154284"/>
              </a:xfrm>
              <a:prstGeom prst="rect">
                <a:avLst/>
              </a:prstGeom>
              <a:blipFill>
                <a:blip r:embed="rId5"/>
                <a:stretch>
                  <a:fillRect l="-1086" r="-452" b="-224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001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567599" y="2833709"/>
                <a:ext cx="20719914" cy="603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Yeni güncellenmiş </a:t>
                </a:r>
                <a14:m>
                  <m:oMath xmlns:m="http://schemas.openxmlformats.org/officeDocument/2006/math">
                    <m:r>
                      <a:rPr lang="tr-T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ve düzenleme katsayısı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ifadesi aynı şekilde elde edilebilir. Küçülen </a:t>
                </a:r>
                <a:r>
                  <a:rPr lang="tr-TR" sz="4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zoom</a:t>
                </a:r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değeri, hata katsayısını azaltacağından, </a:t>
                </a:r>
                <a14:m>
                  <m:oMath xmlns:m="http://schemas.openxmlformats.org/officeDocument/2006/math">
                    <m:r>
                      <a:rPr lang="tr-T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modifikasyon terimi de düşer. Bu sayede sert ve ani sönümlenme önlenir. Genel düzenleme katsayısı ifadesi aşağıdaki gibi verilmiştir. </a:t>
                </a: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9" y="2833709"/>
                <a:ext cx="20719914" cy="6031395"/>
              </a:xfrm>
              <a:prstGeom prst="rect">
                <a:avLst/>
              </a:prstGeom>
              <a:blipFill>
                <a:blip r:embed="rId5"/>
                <a:stretch>
                  <a:fillRect l="-1030" r="-76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0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2915970-5BF7-4632-89CB-36EF9C2A9544}"/>
              </a:ext>
            </a:extLst>
          </p:cNvPr>
          <p:cNvSpPr txBox="1"/>
          <p:nvPr/>
        </p:nvSpPr>
        <p:spPr>
          <a:xfrm>
            <a:off x="567599" y="2833709"/>
            <a:ext cx="20719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İlerlemeden önce yapılan bazı ön kabullerin açıklamak daha rahat bir anlayış sunacaktır. Bu sebeple monoton bir şekilde </a:t>
            </a:r>
            <a:r>
              <a:rPr lang="tr-TR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lypaunov</a:t>
            </a:r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 üst </a:t>
            </a:r>
            <a:r>
              <a:rPr lang="tr-TR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sınırınnın</a:t>
            </a:r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 azalmasının garanti olma sebebi açıklanmalıdır. </a:t>
            </a:r>
          </a:p>
          <a:p>
            <a:endParaRPr lang="tr-TR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0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tr-TR" sz="45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İmplementasyon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07628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0" y="1829843"/>
            <a:ext cx="211836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Pasifikasyon Lemması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marR="0" lvl="1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tr-TR" sz="4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2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0" y="11196656"/>
            <a:ext cx="21943420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615" y="11196656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5"/>
          <p:cNvSpPr txBox="1"/>
          <p:nvPr/>
        </p:nvSpPr>
        <p:spPr>
          <a:xfrm>
            <a:off x="321087" y="1906373"/>
            <a:ext cx="20975359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[1]</a:t>
            </a:r>
            <a:endParaRPr lang="tr-TR"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[2] H.K. Khalil, </a:t>
            </a:r>
            <a:r>
              <a:rPr lang="tr-TR" sz="3200" i="1" dirty="0">
                <a:latin typeface="Calibri" panose="020F0502020204030204" pitchFamily="34" charset="0"/>
                <a:cs typeface="Calibri" panose="020F0502020204030204" pitchFamily="34" charset="0"/>
              </a:rPr>
              <a:t>Nonlinear Systems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, 3rd ed., Prentice Hall, Upper Saddle River, NJ, 2002.</a:t>
            </a:r>
          </a:p>
          <a:p>
            <a:endParaRPr lang="tr-TR"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0"/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[2</a:t>
            </a:r>
            <a:r>
              <a:rPr lang="tr-TR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] 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A.L.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Fradkov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Speed-gradient scheme and its application in adaptive control</a:t>
            </a:r>
            <a:r>
              <a:rPr lang="tr-TR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problems,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Autom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Remote Control 40 (9) (1980) 1333–1342.</a:t>
            </a:r>
            <a:endParaRPr lang="tr-TR"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0"/>
            <a:endParaRPr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[3]</a:t>
            </a:r>
            <a:endParaRPr lang="tr-TR"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[4]</a:t>
            </a:r>
            <a:endParaRPr sz="10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0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6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8282" y="479248"/>
            <a:ext cx="4823497" cy="294115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/>
          <p:nvPr/>
        </p:nvSpPr>
        <p:spPr>
          <a:xfrm>
            <a:off x="3385511" y="5952683"/>
            <a:ext cx="1500110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lang="tr-TR" sz="6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for Listening!</a:t>
            </a:r>
            <a:endParaRPr sz="4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0" y="1829843"/>
            <a:ext cx="211836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Quantizer Model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marR="0" lvl="1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tr-TR" sz="4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92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944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Tanım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:</a:t>
                </a: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Bir sistemin tüm trajektorilerinin, başlangıçtan belirli bir süre geçtikten sonra, sabit bir sınır bölgesi içinde kalacağını garanti eden kararlılık ölçütüdür.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Amaç:</a:t>
                </a: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Asimptotik stabilite mümkün olmasa bile, sistemin büyüyüp kontrolden çıkmasını engellemek ve belirli bir hata bölgesi içinde kalmasını sağlamak.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Özellikle </a:t>
                </a:r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dış bozuculara 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maruz kalan ya da </a:t>
                </a:r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model belirsizlikleri 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içeren sistemlerde, asimptotik stabilite beklemenin gerçekçi olmadığı durumlarda tercih edilir.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0 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𝑦𝑒𝑟𝑖𝑛𝑒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tr-TR" sz="400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kern="100" dirty="0">
                  <a:latin typeface="Times New Roman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944268"/>
              </a:xfrm>
              <a:prstGeom prst="rect">
                <a:avLst/>
              </a:prstGeom>
              <a:blipFill>
                <a:blip r:embed="rId5"/>
                <a:stretch>
                  <a:fillRect t="-1227" r="-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82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648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b="1" kern="100" dirty="0">
                    <a:ea typeface="Calibri" panose="020F050202020403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tr-TR" sz="4000" b="1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4000" b="1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𝑽</m:t>
                        </m:r>
                      </m:e>
                    </m:acc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1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𝑽</m:t>
                    </m:r>
                    <m:r>
                      <a:rPr lang="tr-TR" sz="4000" b="1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tr-TR" sz="4000" b="1" kern="100" dirty="0">
                  <a:latin typeface="Times New Roman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Lyapunov fonksiyonu türevinin kesin negatifliği yerine negatif orantılı + sabit olarak ispatlanması   daha gerçekçi bir hedeftir. Comparison Lemma [2] uygulandığında aşağıdaki çözüm elde edilir:</a:t>
                </a:r>
              </a:p>
              <a:p>
                <a:pPr marL="457200" lvl="1"/>
                <a:endParaRPr lang="tr-TR" sz="4000" kern="1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tr-TR" sz="4000" kern="1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İlk terim 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transient bölgeyi 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belirlerken, ikinci terim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sistemin nihai sınırını ifade eder.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istemin tüm trajektorileri, en geç belirli bir süreden sonra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​ yarıçaplı bir kürenin (veya elipsoidin) içine girecek ve orada kalacaktır.</a:t>
                </a:r>
                <a:endParaRPr lang="tr-TR" sz="4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 sistemin sönüm karakterini ve yakınsama hızını belirlerken,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 bozucuların ve belirsizliklerin sistem performansına etkisinin bir ölçüsüdür.</a:t>
                </a: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648289"/>
              </a:xfrm>
              <a:prstGeom prst="rect">
                <a:avLst/>
              </a:prstGeom>
              <a:blipFill>
                <a:blip r:embed="rId5"/>
                <a:stretch>
                  <a:fillRect r="-460" b="-20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738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Varsayım 1’i sağlayan sistem, aşağıdaki adaptif kontrolcü yapısı ile kontrol edilmek istenmektedir.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Ölçümlerin kuantize olmadığı durumlar için, bu yapının nihai sınırlılığı sağladığı daha önce gösterilmiştir [23]. Bu makalede, ölçümlerin kuantize olduğu durumlar için sınırlılık analizi yapılmıştır.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Bu analiz için aşağıdaki Lyapunov fonksiyonu seçilmiştir: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dirty="0">
                  <a:effectLst/>
                  <a:latin typeface="Times New Roman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dirty="0">
                  <a:effectLst/>
                  <a:latin typeface="Times New Roman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Bu fonksiyonun ilk terimi ile sistemin toplam enerjisi, ikinci terimi ile adaptif kontrolcü parametresi tahmin hatası sınırladırılmak istenir. Sınırlılık için Lyapunov fonksiyonun türevi incelenecektir.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738699"/>
              </a:xfrm>
              <a:prstGeom prst="rect">
                <a:avLst/>
              </a:prstGeom>
              <a:blipFill>
                <a:blip r:embed="rId5"/>
                <a:stretch>
                  <a:fillRect t="-1255" r="-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4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8794</Words>
  <Application>Microsoft Office PowerPoint</Application>
  <PresentationFormat>Custom</PresentationFormat>
  <Paragraphs>443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</dc:creator>
  <cp:lastModifiedBy>Mustafa Arık</cp:lastModifiedBy>
  <cp:revision>283</cp:revision>
  <dcterms:modified xsi:type="dcterms:W3CDTF">2025-06-08T07:07:13Z</dcterms:modified>
</cp:coreProperties>
</file>